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4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3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5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945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2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54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13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5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9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7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3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2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5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0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2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95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19" y="508270"/>
            <a:ext cx="7848073" cy="181428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7" y="4182139"/>
            <a:ext cx="2993819" cy="224434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6" y="4318734"/>
            <a:ext cx="2962519" cy="22249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2" y="3165965"/>
            <a:ext cx="2711027" cy="203234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54" y="3356402"/>
            <a:ext cx="2705342" cy="215339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F6CDFD-5CF1-4586-AC15-FEB0742DE51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294D0B-4941-4BA1-838F-02F05FD717D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12" y="1066768"/>
            <a:ext cx="8644877" cy="8413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2965" y="2156354"/>
            <a:ext cx="10097347" cy="45689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245C7C-3873-4EB3-916A-0C0610D1E4C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3C5717-68E3-4A95-9E22-DC086E35BD0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8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2669788" y="487363"/>
            <a:ext cx="7239000" cy="69691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13335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5875" algn="ctr">
              <a:spcBef>
                <a:spcPts val="105"/>
              </a:spcBef>
              <a:defRPr/>
            </a:pPr>
            <a:r>
              <a:rPr lang="es-MX" b="1"/>
              <a:t>CONTROL</a:t>
            </a:r>
            <a:r>
              <a:rPr lang="es-MX" b="1" spc="-155"/>
              <a:t> </a:t>
            </a:r>
            <a:r>
              <a:rPr lang="es-MX" b="1" spc="-5"/>
              <a:t>INTERNO</a:t>
            </a:r>
            <a:endParaRPr lang="es-MX" b="1" spc="-5" dirty="0"/>
          </a:p>
        </p:txBody>
      </p:sp>
      <p:sp>
        <p:nvSpPr>
          <p:cNvPr id="5" name="object 4"/>
          <p:cNvSpPr txBox="1"/>
          <p:nvPr/>
        </p:nvSpPr>
        <p:spPr>
          <a:xfrm>
            <a:off x="1171598" y="1688392"/>
            <a:ext cx="10235380" cy="505267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4203700" algn="l"/>
              </a:tabLst>
              <a:defRPr/>
            </a:pPr>
            <a:r>
              <a:rPr lang="es-MX" sz="4400" b="1" baseline="1157" dirty="0">
                <a:latin typeface="Arial Narrow"/>
                <a:cs typeface="Arial Narrow"/>
              </a:rPr>
              <a:t>      </a:t>
            </a:r>
            <a:r>
              <a:rPr sz="4400" b="1" baseline="1157" dirty="0">
                <a:latin typeface="Arial Narrow"/>
                <a:cs typeface="Arial Narrow"/>
              </a:rPr>
              <a:t>COMPONE</a:t>
            </a:r>
            <a:r>
              <a:rPr sz="4400" b="1" spc="-15" baseline="1157" dirty="0">
                <a:latin typeface="Arial Narrow"/>
                <a:cs typeface="Arial Narrow"/>
              </a:rPr>
              <a:t>N</a:t>
            </a:r>
            <a:r>
              <a:rPr sz="4400" b="1" baseline="1157" dirty="0">
                <a:latin typeface="Arial Narrow"/>
                <a:cs typeface="Arial Narrow"/>
              </a:rPr>
              <a:t>T</a:t>
            </a:r>
            <a:r>
              <a:rPr sz="4400" b="1" spc="-15" baseline="1157" dirty="0">
                <a:latin typeface="Arial Narrow"/>
                <a:cs typeface="Arial Narrow"/>
              </a:rPr>
              <a:t>E</a:t>
            </a:r>
            <a:r>
              <a:rPr sz="4400" b="1" baseline="1157" dirty="0">
                <a:latin typeface="Arial Narrow"/>
                <a:cs typeface="Arial Narrow"/>
              </a:rPr>
              <a:t>S	</a:t>
            </a:r>
            <a:r>
              <a:rPr lang="es-MX" sz="4400" b="1" baseline="1157" dirty="0">
                <a:latin typeface="Arial Narrow"/>
                <a:cs typeface="Arial Narrow"/>
              </a:rPr>
              <a:t>                               </a:t>
            </a:r>
            <a:r>
              <a:rPr sz="3200" b="1" dirty="0">
                <a:latin typeface="Arial Narrow"/>
                <a:cs typeface="Arial Narrow"/>
              </a:rPr>
              <a:t>P</a:t>
            </a:r>
            <a:r>
              <a:rPr sz="3200" b="1" spc="-10" dirty="0">
                <a:latin typeface="Arial Narrow"/>
                <a:cs typeface="Arial Narrow"/>
              </a:rPr>
              <a:t>R</a:t>
            </a:r>
            <a:r>
              <a:rPr sz="3200" b="1" spc="-5" dirty="0">
                <a:latin typeface="Arial Narrow"/>
                <a:cs typeface="Arial Narrow"/>
              </a:rPr>
              <a:t>INCIPIOS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7" name="object 5"/>
          <p:cNvSpPr>
            <a:spLocks noChangeArrowheads="1"/>
          </p:cNvSpPr>
          <p:nvPr/>
        </p:nvSpPr>
        <p:spPr bwMode="auto">
          <a:xfrm>
            <a:off x="7262096" y="2697777"/>
            <a:ext cx="3463925" cy="3697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7" y="2337265"/>
            <a:ext cx="4206002" cy="41602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06DB145-FBBD-4C62-8A0B-BEB2616C41D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15BF84-C397-4DFB-9B55-986D536B817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644" y="199645"/>
            <a:ext cx="8229600" cy="1143000"/>
          </a:xfrm>
          <a:solidFill>
            <a:srgbClr val="002060"/>
          </a:solidFill>
          <a:ln w="25400">
            <a:solidFill>
              <a:srgbClr val="4AACC5"/>
            </a:solidFill>
          </a:ln>
        </p:spPr>
        <p:txBody>
          <a:bodyPr tIns="222885" rtlCol="0"/>
          <a:lstStyle/>
          <a:p>
            <a:pPr eaLnBrk="1" fontAlgn="auto" hangingPunct="1">
              <a:spcBef>
                <a:spcPts val="1755"/>
              </a:spcBef>
              <a:spcAft>
                <a:spcPts val="0"/>
              </a:spcAft>
              <a:defRPr/>
            </a:pPr>
            <a:r>
              <a:rPr sz="4400" b="1" spc="-5" dirty="0">
                <a:solidFill>
                  <a:schemeClr val="tx1"/>
                </a:solidFill>
              </a:rPr>
              <a:t>1.- </a:t>
            </a:r>
            <a:r>
              <a:rPr sz="4400" b="1" dirty="0">
                <a:solidFill>
                  <a:schemeClr val="tx1"/>
                </a:solidFill>
              </a:rPr>
              <a:t>AMBIENTE DE</a:t>
            </a:r>
            <a:r>
              <a:rPr sz="4400" b="1" spc="-235" dirty="0">
                <a:solidFill>
                  <a:schemeClr val="tx1"/>
                </a:solidFill>
              </a:rPr>
              <a:t> </a:t>
            </a:r>
            <a:r>
              <a:rPr sz="4400" b="1" spc="-5" dirty="0">
                <a:solidFill>
                  <a:schemeClr val="tx1"/>
                </a:solidFill>
              </a:rPr>
              <a:t>CONTROL</a:t>
            </a:r>
            <a:endParaRPr sz="4400" b="1" dirty="0">
              <a:solidFill>
                <a:schemeClr val="tx1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954405" y="2352993"/>
            <a:ext cx="3778250" cy="3171825"/>
          </a:xfrm>
          <a:prstGeom prst="rect">
            <a:avLst/>
          </a:prstGeom>
        </p:spPr>
        <p:txBody>
          <a:bodyPr lIns="0" tIns="4889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388"/>
              </a:spcBef>
            </a:pPr>
            <a:r>
              <a:rPr lang="es-MX" altLang="es-MX" sz="24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 la base del control interno.  Proporciona la disciplina y  estructura que impactan a la  calidad de todo el control  interno.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es-MX" alt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588"/>
              </a:lnSpc>
            </a:pPr>
            <a:r>
              <a:rPr lang="es-MX" altLang="es-MX" sz="24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Influye en la definición de los  objetivos y la constitución de  las actividades de control.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10" y="2061845"/>
            <a:ext cx="6205147" cy="41198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B99626-2F5E-46F6-98F4-940EBAE77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D069ED-3526-4423-89A2-07BD4060BD7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4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 noGrp="1"/>
          </p:cNvSpPr>
          <p:nvPr>
            <p:ph type="title"/>
          </p:nvPr>
        </p:nvSpPr>
        <p:spPr>
          <a:xfrm>
            <a:off x="1997643" y="537532"/>
            <a:ext cx="8196713" cy="895667"/>
          </a:xfrm>
          <a:solidFill>
            <a:srgbClr val="002060"/>
          </a:solidFill>
        </p:spPr>
        <p:txBody>
          <a:bodyPr tIns="198259">
            <a:normAutofit fontScale="90000"/>
          </a:bodyPr>
          <a:lstStyle/>
          <a:p>
            <a:pPr marL="2705100" indent="-2714625" eaLnBrk="1" hangingPunct="1">
              <a:lnSpc>
                <a:spcPts val="2625"/>
              </a:lnSpc>
              <a:spcBef>
                <a:spcPts val="188"/>
              </a:spcBef>
            </a:pPr>
            <a:r>
              <a:rPr lang="es-MX" altLang="es-MX" sz="28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ESTE COMPONENTE ESTÁ ASOCIADO CON 5 PRINCIPIOS,     LOS  CUALES SON: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599440" y="2243138"/>
            <a:ext cx="11054080" cy="3166893"/>
          </a:xfrm>
          <a:prstGeom prst="rect">
            <a:avLst/>
          </a:prstGeom>
          <a:solidFill>
            <a:srgbClr val="002060"/>
          </a:solidFill>
        </p:spPr>
        <p:txBody>
          <a:bodyPr wrap="square"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9900" indent="-457200" eaLnBrk="1" hangingPunct="1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s-MX" alt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Mostrar una Actitud de Respaldo y  Compromiso.</a:t>
            </a:r>
          </a:p>
          <a:p>
            <a:pPr eaLnBrk="1" hangingPunct="1">
              <a:spcBef>
                <a:spcPts val="1038"/>
              </a:spcBef>
              <a:buFontTx/>
              <a:buChar char="•"/>
            </a:pPr>
            <a:r>
              <a:rPr lang="es-MX" altLang="es-MX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Actitud de Respaldo del Titular y la Administración.</a:t>
            </a:r>
          </a:p>
          <a:p>
            <a:pPr eaLnBrk="1" hangingPunct="1">
              <a:spcBef>
                <a:spcPts val="475"/>
              </a:spcBef>
              <a:buFontTx/>
              <a:buChar char="•"/>
            </a:pPr>
            <a:r>
              <a:rPr lang="es-MX" altLang="es-MX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Normas de Conducta.</a:t>
            </a:r>
          </a:p>
          <a:p>
            <a:pPr eaLnBrk="1" hangingPunct="1">
              <a:spcBef>
                <a:spcPts val="475"/>
              </a:spcBef>
              <a:buFontTx/>
              <a:buChar char="•"/>
            </a:pPr>
            <a:r>
              <a:rPr lang="es-MX" altLang="es-MX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Apego a las Normas de Conducta.</a:t>
            </a:r>
          </a:p>
          <a:p>
            <a:pPr eaLnBrk="1" hangingPunct="1">
              <a:spcBef>
                <a:spcPts val="475"/>
              </a:spcBef>
              <a:buFontTx/>
              <a:buChar char="•"/>
            </a:pPr>
            <a:r>
              <a:rPr lang="es-MX" altLang="es-MX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Programa de Promoción de la Integridad y Prevención de  la Corrupción.</a:t>
            </a:r>
          </a:p>
          <a:p>
            <a:pPr eaLnBrk="1" hangingPunct="1">
              <a:spcBef>
                <a:spcPts val="475"/>
              </a:spcBef>
              <a:buFontTx/>
              <a:buChar char="•"/>
            </a:pPr>
            <a:r>
              <a:rPr lang="es-MX" altLang="es-MX" sz="2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Apego, Supervisión y Actualización Continua del Programa  de Promoción de la Integridad y Prevención de la  Corrupción.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E31978-507F-4BF8-9521-60C25B0660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09371B-3865-4C39-972A-B7B23A25A42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2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840" y="1518926"/>
            <a:ext cx="11450319" cy="4461478"/>
          </a:xfrm>
          <a:prstGeom prst="rect">
            <a:avLst/>
          </a:prstGeom>
          <a:solidFill>
            <a:srgbClr val="002060"/>
          </a:solidFill>
          <a:effectLst>
            <a:outerShdw blurRad="50800" dist="38100" dir="18900000" algn="bl" rotWithShape="0">
              <a:srgbClr val="002060">
                <a:alpha val="40000"/>
              </a:srgbClr>
            </a:outerShdw>
          </a:effectLst>
        </p:spPr>
        <p:txBody>
          <a:bodyPr wrap="square" lIns="0" tIns="181610" rIns="0" bIns="0">
            <a:spAutoFit/>
          </a:bodyPr>
          <a:lstStyle>
            <a:lvl1pPr marL="354013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8125" indent="-157163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s-MX" altLang="es-MX" sz="40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Ejercer la Responsabilidad de Vigilancia.</a:t>
            </a:r>
          </a:p>
          <a:p>
            <a:pPr eaLnBrk="1" hangingPunct="1">
              <a:spcBef>
                <a:spcPts val="1138"/>
              </a:spcBef>
              <a:buFont typeface="Calibri" panose="020F0502020204030204" pitchFamily="34" charset="0"/>
              <a:buChar char="•"/>
            </a:pPr>
            <a:r>
              <a:rPr lang="es-MX" altLang="es-MX" sz="2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Estructura de Vigilancia</a:t>
            </a:r>
          </a:p>
          <a:p>
            <a:pPr eaLnBrk="1" hangingPunct="1">
              <a:spcBef>
                <a:spcPts val="650"/>
              </a:spcBef>
              <a:buFontTx/>
              <a:buChar char="•"/>
            </a:pPr>
            <a:r>
              <a:rPr lang="es-MX" altLang="es-MX" sz="2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Vigilancia General del Control Interno</a:t>
            </a:r>
          </a:p>
          <a:p>
            <a:pPr eaLnBrk="1" hangingPunct="1">
              <a:spcBef>
                <a:spcPts val="575"/>
              </a:spcBef>
              <a:buFontTx/>
              <a:buChar char="•"/>
            </a:pPr>
            <a:r>
              <a:rPr lang="es-MX" altLang="es-MX" sz="2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Corrección de Deficiencias</a:t>
            </a:r>
          </a:p>
          <a:p>
            <a:pPr eaLnBrk="1" hangingPunct="1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es-MX" altLang="es-MX" sz="36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3.	Establecer	la	Estructura,	Responsabilidad	y  Autoridad.</a:t>
            </a:r>
          </a:p>
          <a:p>
            <a:pPr eaLnBrk="1" hangingPunct="1">
              <a:spcBef>
                <a:spcPts val="1225"/>
              </a:spcBef>
              <a:buFontTx/>
              <a:buChar char="•"/>
            </a:pPr>
            <a:r>
              <a:rPr lang="es-MX" altLang="es-MX" sz="2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Estructura Organizacional</a:t>
            </a:r>
          </a:p>
          <a:p>
            <a:pPr eaLnBrk="1" hangingPunct="1">
              <a:spcBef>
                <a:spcPts val="575"/>
              </a:spcBef>
              <a:buFontTx/>
              <a:buChar char="•"/>
            </a:pPr>
            <a:r>
              <a:rPr lang="es-MX" altLang="es-MX" sz="2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Asignación de Responsabilidad Delegación de Autoridad</a:t>
            </a:r>
          </a:p>
          <a:p>
            <a:pPr lvl="1" eaLnBrk="1" hangingPunct="1">
              <a:spcBef>
                <a:spcPts val="575"/>
              </a:spcBef>
              <a:buFontTx/>
              <a:buChar char="•"/>
            </a:pPr>
            <a:r>
              <a:rPr lang="es-MX" altLang="es-MX" sz="2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Documentación y Formalización del Control Interno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DB7A9C-3249-4E2C-AEA2-9045E15B815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23DEA4-0E6A-413A-9848-D30776085F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800" y="1518926"/>
            <a:ext cx="11836400" cy="4829912"/>
          </a:xfrm>
          <a:prstGeom prst="rect">
            <a:avLst/>
          </a:prstGeom>
          <a:solidFill>
            <a:srgbClr val="002060"/>
          </a:solidFill>
        </p:spPr>
        <p:txBody>
          <a:bodyPr wrap="square" lIns="0" tIns="12065" rIns="0" bIns="0">
            <a:spAutoFit/>
          </a:bodyPr>
          <a:lstStyle>
            <a:lvl1pPr marL="354013" indent="-342900"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946150" algn="l"/>
                <a:tab pos="2657475" algn="l"/>
                <a:tab pos="4659313" algn="l"/>
                <a:tab pos="5480050" algn="l"/>
                <a:tab pos="6054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4.</a:t>
            </a:r>
            <a:r>
              <a:rPr lang="es-MX" altLang="es-MX" sz="32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	</a:t>
            </a:r>
            <a:r>
              <a:rPr lang="es-MX" altLang="es-MX" sz="32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Demostrar	 Compromiso con la	Competencia  Profesional.</a:t>
            </a:r>
          </a:p>
          <a:p>
            <a:pPr eaLnBrk="1" hangingPunct="1">
              <a:spcBef>
                <a:spcPts val="850"/>
              </a:spcBef>
              <a:buFontTx/>
              <a:buChar char="•"/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Expectativas de Competencia Profesional</a:t>
            </a:r>
          </a:p>
          <a:p>
            <a:pPr eaLnBrk="1" hangingPunct="1">
              <a:spcBef>
                <a:spcPts val="288"/>
              </a:spcBef>
              <a:buFontTx/>
              <a:buChar char="•"/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Atracción, Desarrollo y Retención de Profesionales</a:t>
            </a:r>
          </a:p>
          <a:p>
            <a:pPr eaLnBrk="1" hangingPunct="1">
              <a:spcBef>
                <a:spcPts val="288"/>
              </a:spcBef>
              <a:buFontTx/>
              <a:buChar char="•"/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Planes y Preparativos para la Sucesión y Contingencias</a:t>
            </a:r>
          </a:p>
          <a:p>
            <a:pPr eaLnBrk="1" hangingPunct="1">
              <a:lnSpc>
                <a:spcPct val="140000"/>
              </a:lnSpc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s-MX" altLang="es-MX" sz="32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5. Establecer la Estructura para el Reforzamiento de la  Rendición de Cuentas.</a:t>
            </a:r>
          </a:p>
          <a:p>
            <a:pPr eaLnBrk="1" hangingPunct="1">
              <a:lnSpc>
                <a:spcPts val="2588"/>
              </a:lnSpc>
              <a:spcBef>
                <a:spcPts val="1175"/>
              </a:spcBef>
              <a:buFontTx/>
              <a:buChar char="•"/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Establecimiento de una Estructura para Responsabilizar al Personal  por sus Obligaciones de Control Interno</a:t>
            </a:r>
          </a:p>
          <a:p>
            <a:pPr eaLnBrk="1" hangingPunct="1">
              <a:lnSpc>
                <a:spcPts val="2588"/>
              </a:lnSpc>
              <a:spcBef>
                <a:spcPts val="575"/>
              </a:spcBef>
              <a:buFontTx/>
              <a:buChar char="•"/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Consideración de las Presiones por las Responsabilidades  Asignadas al Personal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110B85-D229-42A7-AB36-7AC3E5AE013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65B4D7-B7BD-47D5-975E-00CB82B0888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BECF20-1203-4952-A022-92D55C78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59" y="1746358"/>
            <a:ext cx="5323754" cy="359255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958" y="304754"/>
            <a:ext cx="8806416" cy="1130300"/>
          </a:xfrm>
          <a:solidFill>
            <a:srgbClr val="002060"/>
          </a:solidFill>
          <a:ln w="25400">
            <a:solidFill>
              <a:srgbClr val="4F81BC"/>
            </a:solidFill>
          </a:ln>
        </p:spPr>
        <p:txBody>
          <a:bodyPr tIns="249554" rtlCol="0">
            <a:normAutofit fontScale="90000"/>
          </a:bodyPr>
          <a:lstStyle/>
          <a:p>
            <a:pPr marL="149860" eaLnBrk="1" fontAlgn="auto" hangingPunct="1">
              <a:spcBef>
                <a:spcPts val="1964"/>
              </a:spcBef>
              <a:spcAft>
                <a:spcPts val="0"/>
              </a:spcAft>
              <a:defRPr/>
            </a:pPr>
            <a:r>
              <a:rPr sz="4400" b="1" spc="-5" dirty="0"/>
              <a:t>2. ADMINISTRACIÓN DE</a:t>
            </a:r>
            <a:r>
              <a:rPr sz="4400" b="1" spc="-200" dirty="0"/>
              <a:t> </a:t>
            </a:r>
            <a:r>
              <a:rPr sz="4400" b="1" spc="-5" dirty="0"/>
              <a:t>RIESGOS</a:t>
            </a:r>
            <a:endParaRPr sz="4400" b="1" dirty="0"/>
          </a:p>
        </p:txBody>
      </p:sp>
      <p:sp>
        <p:nvSpPr>
          <p:cNvPr id="5" name="object 4"/>
          <p:cNvSpPr txBox="1"/>
          <p:nvPr/>
        </p:nvSpPr>
        <p:spPr>
          <a:xfrm>
            <a:off x="436720" y="1830387"/>
            <a:ext cx="3890962" cy="3197225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altLang="es-MX" sz="20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La Administración debe evaluar los  riesgos que enfrenta la institución  para el logro de sus objetivos.</a:t>
            </a:r>
            <a:endParaRPr lang="es-MX" altLang="es-MX" sz="20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s-MX" altLang="es-MX" sz="20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Esta evaluación proporciona las  bases para el desarrollo de  respuestas al riesgo apropiadas.</a:t>
            </a:r>
            <a:endParaRPr lang="es-MX" altLang="es-MX" sz="20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s-MX" altLang="es-MX" sz="20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Asimismo, debe evaluar los  riesgos que enfrenta la institución  tanto de fuentes internas como  externas.</a:t>
            </a:r>
            <a:endParaRPr lang="es-MX" altLang="es-MX" sz="20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60" y="1843665"/>
            <a:ext cx="6160770" cy="41071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1C909B-FA5A-45D1-B51A-170CDDB136D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50D4357-084D-4AFC-AAE3-5BCFE564CCB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2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063" y="1611671"/>
            <a:ext cx="11192388" cy="4246034"/>
          </a:xfrm>
          <a:prstGeom prst="rect">
            <a:avLst/>
          </a:prstGeom>
          <a:solidFill>
            <a:srgbClr val="002060"/>
          </a:solidFill>
        </p:spPr>
        <p:txBody>
          <a:bodyPr wrap="square" lIns="0" tIns="24130" rIns="0" bIns="0">
            <a:spAutoFit/>
          </a:bodyPr>
          <a:lstStyle>
            <a:lvl1pPr marL="4051300" indent="-3162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625"/>
              </a:lnSpc>
              <a:spcBef>
                <a:spcPts val="188"/>
              </a:spcBef>
            </a:pPr>
            <a:r>
              <a:rPr lang="es-MX" altLang="es-MX" sz="22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LOS 4 PRINCIPIOS RELACIONADOS CON ESTE COMPONENTE  SON:</a:t>
            </a:r>
            <a:endParaRPr lang="es-MX" altLang="es-MX" sz="22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889000" indent="0" eaLnBrk="1" hangingPunct="1">
              <a:spcBef>
                <a:spcPts val="775"/>
              </a:spcBef>
            </a:pPr>
            <a:r>
              <a:rPr lang="es-MX" altLang="es-MX" sz="28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1. Definir Objetivos y Tolerancia a los Riesgos.</a:t>
            </a:r>
          </a:p>
          <a:p>
            <a:pPr marL="889000" indent="0" eaLnBrk="1" hangingPunct="1">
              <a:spcBef>
                <a:spcPts val="1225"/>
              </a:spcBef>
              <a:buClr>
                <a:srgbClr val="000000"/>
              </a:buClr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Definición de Objetivos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889000" indent="0" eaLnBrk="1" hangingPunct="1">
              <a:spcBef>
                <a:spcPts val="575"/>
              </a:spcBef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Tolerancia al Riesgo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spcBef>
                <a:spcPts val="25"/>
              </a:spcBef>
            </a:pPr>
            <a:endParaRPr lang="es-MX" altLang="es-MX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0" indent="0" eaLnBrk="1" hangingPunct="1"/>
            <a:r>
              <a:rPr lang="es-MX" altLang="es-MX" sz="28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Identificar, Analizar y Responder a  los Riesgos.</a:t>
            </a:r>
            <a:endParaRPr lang="es-MX" altLang="es-MX" sz="28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889000" indent="0" eaLnBrk="1" hangingPunct="1">
              <a:spcBef>
                <a:spcPts val="1075"/>
              </a:spcBef>
              <a:buSzPct val="117000"/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Identificación de Riesgos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889000" indent="0" eaLnBrk="1" hangingPunct="1">
              <a:spcBef>
                <a:spcPts val="675"/>
              </a:spcBef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Análisis de Riesgos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889000" indent="0" eaLnBrk="1" hangingPunct="1">
              <a:spcBef>
                <a:spcPts val="575"/>
              </a:spcBef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Respuesta a los Riesgos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37" y="4114642"/>
            <a:ext cx="3753703" cy="25024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E55BDF-BB42-4DF0-A646-F81C419BEF7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5B532E-6CE1-4873-A659-6AAE56A8EF4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27820" y="2515235"/>
            <a:ext cx="6312310" cy="2871299"/>
          </a:xfrm>
          <a:prstGeom prst="rect">
            <a:avLst/>
          </a:prstGeom>
          <a:solidFill>
            <a:srgbClr val="002060"/>
          </a:solidFill>
        </p:spPr>
        <p:txBody>
          <a:bodyPr wrap="square" lIns="0" tIns="24130" rIns="0" bIns="0">
            <a:spAutoFit/>
          </a:bodyPr>
          <a:lstStyle>
            <a:defPPr>
              <a:defRPr lang="es-MX"/>
            </a:defPPr>
            <a:lvl1pPr marL="4051300" indent="-3162300" algn="ctr" eaLnBrk="1" hangingPunct="1">
              <a:lnSpc>
                <a:spcPts val="2625"/>
              </a:lnSpc>
              <a:spcBef>
                <a:spcPts val="188"/>
              </a:spcBef>
              <a:defRPr sz="2200" b="1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indent="-3598863" algn="l"/>
            <a:r>
              <a:rPr sz="2800" dirty="0">
                <a:solidFill>
                  <a:schemeClr val="tx1"/>
                </a:solidFill>
              </a:rPr>
              <a:t>3. Considerar el Riesgo de </a:t>
            </a:r>
            <a:r>
              <a:rPr sz="2800" dirty="0" err="1">
                <a:solidFill>
                  <a:schemeClr val="tx1"/>
                </a:solidFill>
              </a:rPr>
              <a:t>Corrupción</a:t>
            </a:r>
            <a:r>
              <a:rPr sz="2800" dirty="0">
                <a:solidFill>
                  <a:schemeClr val="tx1"/>
                </a:solidFill>
              </a:rPr>
              <a:t>.</a:t>
            </a:r>
            <a:endParaRPr lang="es-MX" sz="2800" dirty="0">
              <a:solidFill>
                <a:schemeClr val="tx1"/>
              </a:solidFill>
            </a:endParaRPr>
          </a:p>
          <a:p>
            <a:pPr indent="-3422650" algn="l"/>
            <a:r>
              <a:rPr dirty="0" err="1">
                <a:solidFill>
                  <a:schemeClr val="tx1"/>
                </a:solidFill>
              </a:rPr>
              <a:t>Tipos</a:t>
            </a:r>
            <a:r>
              <a:rPr dirty="0">
                <a:solidFill>
                  <a:schemeClr val="tx1"/>
                </a:solidFill>
              </a:rPr>
              <a:t> de Corrupción</a:t>
            </a:r>
          </a:p>
          <a:p>
            <a:pPr indent="-3422650" algn="l"/>
            <a:r>
              <a:rPr dirty="0">
                <a:solidFill>
                  <a:schemeClr val="tx1"/>
                </a:solidFill>
              </a:rPr>
              <a:t>Factores de Riesgo de Corrupción</a:t>
            </a:r>
          </a:p>
          <a:p>
            <a:pPr indent="-3422650" algn="l"/>
            <a:r>
              <a:rPr dirty="0">
                <a:solidFill>
                  <a:schemeClr val="tx1"/>
                </a:solidFill>
              </a:rPr>
              <a:t>Respuesta a los Riesgos de Corrupción</a:t>
            </a:r>
          </a:p>
          <a:p>
            <a:pPr indent="-3598863" algn="l"/>
            <a:r>
              <a:rPr sz="2800" dirty="0">
                <a:solidFill>
                  <a:schemeClr val="tx1"/>
                </a:solidFill>
              </a:rPr>
              <a:t>4. Identificar, Analizar y </a:t>
            </a:r>
            <a:endParaRPr lang="es-MX" sz="2800" dirty="0">
              <a:solidFill>
                <a:schemeClr val="tx1"/>
              </a:solidFill>
            </a:endParaRPr>
          </a:p>
          <a:p>
            <a:pPr indent="-3598863" algn="l"/>
            <a:r>
              <a:rPr lang="es-MX" sz="2800" dirty="0">
                <a:solidFill>
                  <a:schemeClr val="tx1"/>
                </a:solidFill>
              </a:rPr>
              <a:t>    </a:t>
            </a:r>
            <a:r>
              <a:rPr sz="2800" dirty="0">
                <a:solidFill>
                  <a:schemeClr val="tx1"/>
                </a:solidFill>
              </a:rPr>
              <a:t>Responder al Cambio.</a:t>
            </a:r>
            <a:endParaRPr lang="es-MX" sz="2800" dirty="0">
              <a:solidFill>
                <a:schemeClr val="tx1"/>
              </a:solidFill>
            </a:endParaRPr>
          </a:p>
          <a:p>
            <a:pPr indent="-3422650" algn="l"/>
            <a:r>
              <a:rPr dirty="0" err="1">
                <a:solidFill>
                  <a:schemeClr val="tx1"/>
                </a:solidFill>
              </a:rPr>
              <a:t>Identificación</a:t>
            </a:r>
            <a:r>
              <a:rPr dirty="0">
                <a:solidFill>
                  <a:schemeClr val="tx1"/>
                </a:solidFill>
              </a:rPr>
              <a:t> del Cambio</a:t>
            </a:r>
          </a:p>
          <a:p>
            <a:pPr indent="-3422650" algn="l"/>
            <a:r>
              <a:rPr dirty="0">
                <a:solidFill>
                  <a:schemeClr val="tx1"/>
                </a:solidFill>
              </a:rPr>
              <a:t>Análisis y Respuesta al Cambio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22090" y="580103"/>
            <a:ext cx="7846141" cy="7591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ts val="2625"/>
              </a:lnSpc>
              <a:spcBef>
                <a:spcPts val="188"/>
              </a:spcBef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LOS 4 PRINCIPIOS RELACIONADOS CON ESTE COMPONENTE  SON: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47" y="3147607"/>
            <a:ext cx="5242560" cy="34950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377055-A346-4C61-B78E-ECE6CA1F148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E817EBF-5EE6-4D18-A704-51D2104AFFD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9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FE0B8D-35C8-44BE-8795-08930040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7" y="2094080"/>
            <a:ext cx="6173569" cy="2595908"/>
          </a:xfrm>
          <a:prstGeom prst="rect">
            <a:avLst/>
          </a:prstGeom>
        </p:spPr>
      </p:pic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202425" y="359375"/>
            <a:ext cx="6921911" cy="791415"/>
          </a:xfrm>
          <a:solidFill>
            <a:srgbClr val="002060"/>
          </a:solidFill>
          <a:ln w="25400">
            <a:solidFill>
              <a:srgbClr val="9BBA58"/>
            </a:solidFill>
          </a:ln>
        </p:spPr>
        <p:txBody>
          <a:bodyPr tIns="198120" rtlCol="0">
            <a:normAutofit fontScale="90000"/>
          </a:bodyPr>
          <a:lstStyle/>
          <a:p>
            <a:pPr marL="338455" eaLnBrk="1" fontAlgn="auto" hangingPunct="1">
              <a:spcBef>
                <a:spcPts val="1560"/>
              </a:spcBef>
              <a:spcAft>
                <a:spcPts val="0"/>
              </a:spcAft>
              <a:defRPr/>
            </a:pPr>
            <a:r>
              <a:rPr b="1" spc="-5" dirty="0"/>
              <a:t>3. </a:t>
            </a:r>
            <a:r>
              <a:rPr b="1" dirty="0"/>
              <a:t>ACTIVIDADES </a:t>
            </a:r>
            <a:r>
              <a:rPr b="1" spc="-5" dirty="0"/>
              <a:t>DE</a:t>
            </a:r>
            <a:r>
              <a:rPr b="1" spc="-245" dirty="0"/>
              <a:t> </a:t>
            </a:r>
            <a:r>
              <a:rPr b="1" dirty="0"/>
              <a:t>CONTROL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536256" y="2239645"/>
            <a:ext cx="5905183" cy="2993127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695325" algn="l"/>
                <a:tab pos="1256030" algn="l"/>
                <a:tab pos="2541270" algn="l"/>
              </a:tabLst>
              <a:defRPr/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Son	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la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	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ac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cion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es	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que</a:t>
            </a:r>
            <a:r>
              <a:rPr lang="es-MX"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MX" altLang="es-MX" sz="24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establece la Administración mediante políticas y procedimientos para	alcanzar los objetivos y responder a los riesgos en el control interno, los cuales incluyen los sistemas de información institucional. 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12700" algn="just">
              <a:spcBef>
                <a:spcPts val="100"/>
              </a:spcBef>
              <a:tabLst>
                <a:tab pos="695325" algn="l"/>
                <a:tab pos="1256030" algn="l"/>
                <a:tab pos="2541270" algn="l"/>
              </a:tabLst>
              <a:defRPr/>
            </a:pPr>
            <a:r>
              <a:rPr lang="es-MX" altLang="es-MX" sz="24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endParaRPr lang="es-MX" altLang="es-MX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12700" algn="just">
              <a:spcBef>
                <a:spcPts val="100"/>
              </a:spcBef>
              <a:tabLst>
                <a:tab pos="695325" algn="l"/>
                <a:tab pos="1256030" algn="l"/>
                <a:tab pos="2541270" algn="l"/>
              </a:tabLst>
              <a:defRPr/>
            </a:pPr>
            <a:r>
              <a:rPr lang="es-MX"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  </a:t>
            </a:r>
            <a:endParaRPr sz="2400" dirty="0">
              <a:latin typeface="Arial Narrow"/>
              <a:cs typeface="Arial Narrow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83" y="1713504"/>
            <a:ext cx="5033009" cy="3670330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252412" y="5785154"/>
            <a:ext cx="11655108" cy="481330"/>
          </a:xfrm>
          <a:prstGeom prst="rect">
            <a:avLst/>
          </a:prstGeom>
        </p:spPr>
        <p:txBody>
          <a:bodyPr vert="horz" lIns="91440" tIns="12065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  <a:defRPr/>
            </a:pPr>
            <a:r>
              <a:rPr lang="es-MX" sz="2800" b="1" spc="-5"/>
              <a:t>ESTE COMPONENTE ESTÁ </a:t>
            </a:r>
            <a:r>
              <a:rPr lang="es-MX" sz="2800" b="1" spc="-10"/>
              <a:t>ASOCIADO CON </a:t>
            </a:r>
            <a:r>
              <a:rPr lang="es-MX" sz="2800" b="1" spc="-5"/>
              <a:t>3 PRINCIPIOS, QUE</a:t>
            </a:r>
            <a:r>
              <a:rPr lang="es-MX" sz="2800" b="1" spc="-60"/>
              <a:t> </a:t>
            </a:r>
            <a:r>
              <a:rPr lang="es-MX" sz="2800" b="1" spc="-5"/>
              <a:t>SON:</a:t>
            </a:r>
            <a:endParaRPr lang="es-MX" sz="2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481001-B5EC-434B-8188-E1D89414FCA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23FC4B7-BB16-49A2-9669-23C423C00B3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624617" y="0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oo"/>
          <p:cNvPicPr>
            <a:picLocks noChangeAspect="1"/>
          </p:cNvPicPr>
          <p:nvPr/>
        </p:nvPicPr>
        <p:blipFill rotWithShape="1">
          <a:blip r:embed="rId2"/>
          <a:srcRect l="913" t="42964" r="661" b="7074"/>
          <a:stretch/>
        </p:blipFill>
        <p:spPr>
          <a:xfrm>
            <a:off x="1849506" y="1643596"/>
            <a:ext cx="8442574" cy="11848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20" y="3429000"/>
            <a:ext cx="4986960" cy="33652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972" y="3605799"/>
            <a:ext cx="3029975" cy="301168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2927856"/>
            <a:ext cx="3661881" cy="366188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5B26828-76E7-4960-A0D4-533D8E968BF5}"/>
              </a:ext>
            </a:extLst>
          </p:cNvPr>
          <p:cNvSpPr/>
          <p:nvPr/>
        </p:nvSpPr>
        <p:spPr>
          <a:xfrm>
            <a:off x="1849506" y="568960"/>
            <a:ext cx="8442574" cy="10887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 la exposición: Dar a conocer al personal que conforma al Estructura Orgánica del Municipio de Nezahualcóyotl, el Marco Integrado del Programa de Control Interno.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96C024-D23F-4CC4-BFD2-E6EC10B252B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399B9F7-374A-49F9-B9A3-2DCA740640C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0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2090697" y="213201"/>
            <a:ext cx="5253672" cy="1981953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altLang="es-MX" sz="28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1. Diseñar Actividades de Control.</a:t>
            </a:r>
          </a:p>
          <a:p>
            <a:pPr eaLnBrk="1" hangingPunct="1">
              <a:buFontTx/>
              <a:buChar char="•"/>
            </a:pPr>
            <a:r>
              <a:rPr lang="es-MX" altLang="es-MX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Respuesta a los Objetivos y Riesgos</a:t>
            </a:r>
          </a:p>
          <a:p>
            <a:pPr eaLnBrk="1" hangingPunct="1">
              <a:buFontTx/>
              <a:buChar char="•"/>
            </a:pPr>
            <a:r>
              <a:rPr lang="es-MX" altLang="es-MX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Diseño de las Actividades de Control Apropiadas</a:t>
            </a:r>
          </a:p>
          <a:p>
            <a:pPr eaLnBrk="1" hangingPunct="1">
              <a:buFontTx/>
              <a:buChar char="•"/>
            </a:pPr>
            <a:r>
              <a:rPr lang="es-MX" altLang="es-MX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Diseño	de Actividades de Control en Varios  Niveles</a:t>
            </a:r>
          </a:p>
          <a:p>
            <a:pPr eaLnBrk="1" hangingPunct="1">
              <a:buFontTx/>
              <a:buChar char="•"/>
            </a:pPr>
            <a:r>
              <a:rPr lang="es-MX" altLang="es-MX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Segregación de Funciones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6219035" y="1852111"/>
            <a:ext cx="5578792" cy="3092513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>
            <a:defPPr>
              <a:defRPr lang="en-US"/>
            </a:defPPr>
            <a:lvl1pPr marL="355600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 sz="2800" b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latin typeface="Calibri" panose="020F0502020204030204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latin typeface="Calibri" panose="020F0502020204030204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latin typeface="Calibri" panose="020F0502020204030204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latin typeface="Calibri" panose="020F0502020204030204" pitchFamily="34" charset="0"/>
              </a:defRPr>
            </a:lvl9pPr>
          </a:lstStyle>
          <a:p>
            <a:r>
              <a:rPr lang="es-MX" altLang="es-MX" dirty="0"/>
              <a:t>2. Diseñar Actividades para los Sistemas de Información.</a:t>
            </a:r>
          </a:p>
          <a:p>
            <a:r>
              <a:rPr lang="es-MX" altLang="es-MX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Desarrollo de los Sistemas de Información</a:t>
            </a:r>
          </a:p>
          <a:p>
            <a:r>
              <a:rPr lang="es-MX" altLang="es-MX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Diseño de los Tipos de Actividades de Control Apropiadas</a:t>
            </a:r>
          </a:p>
          <a:p>
            <a:r>
              <a:rPr lang="es-MX" altLang="es-MX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Diseño de la Infraestructura de las TIC</a:t>
            </a:r>
          </a:p>
          <a:p>
            <a:r>
              <a:rPr lang="es-MX" altLang="es-MX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Diseño de la Administración de la Seguridad</a:t>
            </a:r>
          </a:p>
          <a:p>
            <a:r>
              <a:rPr lang="es-MX" altLang="es-MX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Diseño de la Adquisición, Desarrollo y Mantenimiento de las TIC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3566" y="5005889"/>
            <a:ext cx="6757124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altLang="es-MX" sz="28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3. Implementar Actividades de Control.</a:t>
            </a:r>
          </a:p>
          <a:p>
            <a:pPr>
              <a:spcBef>
                <a:spcPts val="1038"/>
              </a:spcBef>
              <a:buFontTx/>
              <a:buChar char="•"/>
            </a:pPr>
            <a:r>
              <a:rPr lang="es-MX" altLang="es-MX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Documentación y Formalización de Responsabilidades a través de Políticas</a:t>
            </a:r>
          </a:p>
          <a:p>
            <a:pPr>
              <a:spcBef>
                <a:spcPts val="475"/>
              </a:spcBef>
              <a:buFontTx/>
              <a:buChar char="•"/>
            </a:pPr>
            <a:r>
              <a:rPr lang="es-MX" altLang="es-MX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Revisiones Periódicas a las Actividades de Control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2" y="2596269"/>
            <a:ext cx="3432973" cy="228864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09A4FB5-1138-4217-87ED-F650FC110C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885521-5C20-40B3-BA64-2164E7C6293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5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624AC4-72C9-4BEF-A4D3-5C607D732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57" y="1864345"/>
            <a:ext cx="5065861" cy="4477082"/>
          </a:xfrm>
          <a:prstGeom prst="rect">
            <a:avLst/>
          </a:prstGeom>
        </p:spPr>
      </p:pic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858297" y="516573"/>
            <a:ext cx="7728156" cy="900112"/>
          </a:xfrm>
          <a:solidFill>
            <a:schemeClr val="bg1"/>
          </a:solidFill>
          <a:ln w="25400">
            <a:solidFill>
              <a:srgbClr val="F79546"/>
            </a:solidFill>
          </a:ln>
        </p:spPr>
        <p:txBody>
          <a:bodyPr tIns="101600" rtlCol="0">
            <a:normAutofit fontScale="90000"/>
          </a:bodyPr>
          <a:lstStyle/>
          <a:p>
            <a:pPr marL="176213" eaLnBrk="1" fontAlgn="auto" hangingPunct="1">
              <a:spcBef>
                <a:spcPts val="800"/>
              </a:spcBef>
              <a:spcAft>
                <a:spcPts val="0"/>
              </a:spcAft>
              <a:defRPr/>
            </a:pPr>
            <a:r>
              <a:rPr b="1" spc="-5" dirty="0"/>
              <a:t>4. información </a:t>
            </a:r>
            <a:r>
              <a:rPr b="1" dirty="0"/>
              <a:t>y</a:t>
            </a:r>
            <a:r>
              <a:rPr b="1" spc="-35" dirty="0"/>
              <a:t> </a:t>
            </a:r>
            <a:r>
              <a:rPr b="1" spc="-5" dirty="0"/>
              <a:t>comunicación</a:t>
            </a:r>
            <a:endParaRPr b="1" dirty="0"/>
          </a:p>
        </p:txBody>
      </p:sp>
      <p:sp>
        <p:nvSpPr>
          <p:cNvPr id="6" name="object 4"/>
          <p:cNvSpPr txBox="1"/>
          <p:nvPr/>
        </p:nvSpPr>
        <p:spPr>
          <a:xfrm>
            <a:off x="1162525" y="2019587"/>
            <a:ext cx="4257675" cy="3848100"/>
          </a:xfrm>
          <a:prstGeom prst="rect">
            <a:avLst/>
          </a:prstGeom>
        </p:spPr>
        <p:txBody>
          <a:bodyPr lIns="0" tIns="7874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25"/>
              </a:spcBef>
            </a:pPr>
            <a:r>
              <a:rPr lang="es-MX" altLang="es-MX" sz="22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La Administración utiliza información  de calidad para respaldar el control  interno.</a:t>
            </a:r>
            <a:endParaRPr lang="es-MX" altLang="es-MX" sz="22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es-MX" altLang="es-MX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113"/>
              </a:lnSpc>
            </a:pPr>
            <a:r>
              <a:rPr lang="es-MX" altLang="es-MX" sz="22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La información y comunicación  eficaces son vitales para la  consecución de los objetivos  institucionales.</a:t>
            </a:r>
            <a:endParaRPr lang="es-MX" altLang="es-MX" sz="22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spcBef>
                <a:spcPts val="38"/>
              </a:spcBef>
            </a:pPr>
            <a:endParaRPr lang="es-MX" altLang="es-MX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MX" altLang="es-MX" sz="22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La Administración requiere tener  acceso a comunicaciones relevantes y  confiables en relación con los eventos  internos y externos.</a:t>
            </a:r>
            <a:endParaRPr lang="es-MX" altLang="es-MX" sz="22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7307"/>
            <a:ext cx="5065861" cy="38803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3A10EC-02EB-4F05-9F66-38A2BAB1B66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F76840-9901-4072-96E0-54646AF1BAC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68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834208" y="476657"/>
            <a:ext cx="8523584" cy="381515"/>
          </a:xfrm>
          <a:prstGeom prst="rect">
            <a:avLst/>
          </a:prstGeom>
          <a:solidFill>
            <a:srgbClr val="002060"/>
          </a:solidFill>
        </p:spPr>
        <p:txBody>
          <a:bodyPr wrap="square"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2400" b="1" spc="-5" dirty="0">
                <a:latin typeface="Arial Narrow"/>
                <a:cs typeface="Arial Narrow"/>
              </a:rPr>
              <a:t>ESTE COMPONENTE ESTÁ </a:t>
            </a:r>
            <a:r>
              <a:rPr sz="2400" b="1" spc="-10" dirty="0">
                <a:latin typeface="Arial Narrow"/>
                <a:cs typeface="Arial Narrow"/>
              </a:rPr>
              <a:t>ASOCIADO CON </a:t>
            </a:r>
            <a:r>
              <a:rPr sz="2400" b="1" spc="-5" dirty="0">
                <a:latin typeface="Arial Narrow"/>
                <a:cs typeface="Arial Narrow"/>
              </a:rPr>
              <a:t>3 PRINCIPIOS, QUE</a:t>
            </a:r>
            <a:r>
              <a:rPr sz="2400" b="1" spc="-6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SON: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2073296" y="1104116"/>
            <a:ext cx="6975743" cy="357953"/>
          </a:xfrm>
        </p:spPr>
        <p:txBody>
          <a:bodyPr tIns="12700">
            <a:normAutofit fontScale="90000"/>
          </a:bodyPr>
          <a:lstStyle/>
          <a:p>
            <a:pPr marL="755650" indent="-742950" eaLnBrk="1" hangingPunct="1">
              <a:lnSpc>
                <a:spcPct val="150000"/>
              </a:lnSpc>
              <a:spcBef>
                <a:spcPts val="100"/>
              </a:spcBef>
              <a:tabLst>
                <a:tab pos="755650" algn="l"/>
                <a:tab pos="2179638" algn="l"/>
                <a:tab pos="4416425" algn="l"/>
              </a:tabLst>
            </a:pPr>
            <a:r>
              <a:rPr lang="es-MX" altLang="es-MX" sz="3600" b="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1. Utilizar Información de Calidad.</a:t>
            </a:r>
            <a:endParaRPr lang="es-MX" altLang="es-MX" sz="36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073296" y="1637478"/>
            <a:ext cx="8045408" cy="145937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  <a:buFontTx/>
              <a:buChar char="•"/>
            </a:pPr>
            <a:r>
              <a:rPr lang="es-MX" altLang="es-MX" sz="2800" b="1" dirty="0">
                <a:cs typeface="Calibri" panose="020F0502020204030204" pitchFamily="34" charset="0"/>
              </a:rPr>
              <a:t>Identificación de los Requerimientos  de Información</a:t>
            </a:r>
          </a:p>
          <a:p>
            <a:pPr eaLnBrk="1" hangingPunct="1">
              <a:spcBef>
                <a:spcPts val="575"/>
              </a:spcBef>
              <a:buFontTx/>
              <a:buChar char="•"/>
            </a:pPr>
            <a:r>
              <a:rPr lang="es-MX" altLang="es-MX" sz="2800" b="1" dirty="0">
                <a:cs typeface="Calibri" panose="020F0502020204030204" pitchFamily="34" charset="0"/>
              </a:rPr>
              <a:t>Datos Relevantes de Fuentes  Confiables</a:t>
            </a:r>
          </a:p>
          <a:p>
            <a:pPr eaLnBrk="1" hangingPunct="1">
              <a:spcBef>
                <a:spcPts val="575"/>
              </a:spcBef>
              <a:buFontTx/>
              <a:buChar char="•"/>
            </a:pPr>
            <a:r>
              <a:rPr lang="es-MX" altLang="es-MX" sz="2800" b="1" dirty="0">
                <a:cs typeface="Calibri" panose="020F0502020204030204" pitchFamily="34" charset="0"/>
              </a:rPr>
              <a:t>Datos Procesados en Información de Calidad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749546" y="3485006"/>
            <a:ext cx="10922000" cy="2979662"/>
          </a:xfrm>
          <a:prstGeom prst="rect">
            <a:avLst/>
          </a:prstGeom>
        </p:spPr>
        <p:txBody>
          <a:bodyPr wrap="square" lIns="0" tIns="85725" rIns="0" bIns="0">
            <a:spAutoFit/>
          </a:bodyPr>
          <a:lstStyle/>
          <a:p>
            <a:pPr marL="233679" indent="-221615" eaLnBrk="1" fontAlgn="auto" hangingPunct="1">
              <a:spcBef>
                <a:spcPts val="675"/>
              </a:spcBef>
              <a:spcAft>
                <a:spcPts val="0"/>
              </a:spcAft>
              <a:buFontTx/>
              <a:buChar char="•"/>
              <a:tabLst>
                <a:tab pos="234315" algn="l"/>
              </a:tabLst>
              <a:defRPr/>
            </a:pPr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Comunicación en Toda la Institución</a:t>
            </a:r>
          </a:p>
          <a:p>
            <a:pPr marL="233045" indent="-220979" eaLnBrk="1" fontAlgn="auto" hangingPunct="1">
              <a:spcBef>
                <a:spcPts val="575"/>
              </a:spcBef>
              <a:spcAft>
                <a:spcPts val="0"/>
              </a:spcAft>
              <a:buFontTx/>
              <a:buChar char="•"/>
              <a:tabLst>
                <a:tab pos="233679" algn="l"/>
              </a:tabLst>
              <a:defRPr/>
            </a:pPr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Métodos Apropiados de Comunicación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3. Comunicar</a:t>
            </a:r>
            <a:r>
              <a:rPr sz="3200" spc="-3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Externamente.</a:t>
            </a:r>
          </a:p>
          <a:p>
            <a:pPr marL="354966" indent="-342900">
              <a:spcBef>
                <a:spcPts val="1220"/>
              </a:spcBef>
              <a:buFontTx/>
              <a:buChar char="•"/>
              <a:tabLst>
                <a:tab pos="233679" algn="l"/>
              </a:tabLst>
              <a:defRPr/>
            </a:pPr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Comunicación con Partes Externas</a:t>
            </a:r>
          </a:p>
          <a:p>
            <a:pPr marL="354966" indent="-342900">
              <a:spcBef>
                <a:spcPts val="575"/>
              </a:spcBef>
              <a:buFontTx/>
              <a:buChar char="•"/>
              <a:tabLst>
                <a:tab pos="233679" algn="l"/>
              </a:tabLst>
              <a:defRPr/>
            </a:pPr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Métodos Apropiados de Comunicación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511810" y="2619838"/>
            <a:ext cx="7108190" cy="514350"/>
          </a:xfrm>
          <a:prstGeom prst="rect">
            <a:avLst/>
          </a:prstGeom>
        </p:spPr>
        <p:txBody>
          <a:bodyPr vert="horz" lIns="91440" tIns="13335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5"/>
              </a:spcBef>
              <a:defRPr/>
            </a:pPr>
            <a:endParaRPr lang="es-MX" sz="3200" dirty="0"/>
          </a:p>
          <a:p>
            <a:pPr marL="12700">
              <a:spcBef>
                <a:spcPts val="105"/>
              </a:spcBef>
              <a:defRPr/>
            </a:pPr>
            <a:r>
              <a:rPr lang="es-MX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Comunicar</a:t>
            </a:r>
            <a:r>
              <a:rPr lang="es-MX" sz="3200" spc="-5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Internamente</a:t>
            </a:r>
            <a:r>
              <a:rPr lang="es-MX" sz="3200" dirty="0"/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13" y="3264309"/>
            <a:ext cx="4173341" cy="33684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189A1E7-AFDF-4DBF-B83F-4DB47840440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2B2F1B-12F7-4DCF-B8BE-49FE40F96BD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2331CB-E33B-474F-BDBF-99B826709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2" y="1558983"/>
            <a:ext cx="5535120" cy="5176114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389238" y="375921"/>
            <a:ext cx="4385188" cy="1066800"/>
          </a:xfrm>
          <a:solidFill>
            <a:srgbClr val="002060"/>
          </a:solidFill>
          <a:ln w="25400">
            <a:solidFill>
              <a:srgbClr val="8063A1"/>
            </a:solidFill>
          </a:ln>
        </p:spPr>
        <p:txBody>
          <a:bodyPr tIns="210820" rtlCol="0">
            <a:normAutofit fontScale="90000"/>
          </a:bodyPr>
          <a:lstStyle/>
          <a:p>
            <a:pPr marL="717550" indent="-452438" eaLnBrk="1" fontAlgn="auto" hangingPunct="1">
              <a:spcBef>
                <a:spcPts val="1660"/>
              </a:spcBef>
              <a:spcAft>
                <a:spcPts val="0"/>
              </a:spcAft>
              <a:defRPr/>
            </a:pPr>
            <a:r>
              <a:rPr sz="4400" b="1" spc="-5" dirty="0"/>
              <a:t>5.</a:t>
            </a:r>
            <a:r>
              <a:rPr sz="4400" b="1" spc="-10" dirty="0"/>
              <a:t> </a:t>
            </a:r>
            <a:r>
              <a:rPr sz="4400" b="1" spc="-5" dirty="0"/>
              <a:t>SUPERVISIÓN</a:t>
            </a:r>
            <a:endParaRPr sz="4400" b="1" dirty="0"/>
          </a:p>
        </p:txBody>
      </p:sp>
      <p:sp>
        <p:nvSpPr>
          <p:cNvPr id="12" name="object 4"/>
          <p:cNvSpPr txBox="1"/>
          <p:nvPr/>
        </p:nvSpPr>
        <p:spPr>
          <a:xfrm>
            <a:off x="265912" y="1835308"/>
            <a:ext cx="5245100" cy="4416425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altLang="es-MX" sz="20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 esencial para contribuir a asegurar que el  control interno se mantiene alineado con los  objetivos institucionales, el entorno operativo,  las disposiciones jurídicas aplicables, los  recursos asignados y los riesgos asociados al  cumplimiento de los objetivos, todos ellos en  constante cambio.</a:t>
            </a:r>
            <a:endParaRPr lang="es-MX" altLang="es-MX" sz="20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s-MX" altLang="es-MX" sz="20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La supervisión del control interno permite  evaluar la calidad del desempeño en el tiempo y  asegura que los resultados de las auditorías y de  otras revisiones se atiendan con prontitud.</a:t>
            </a:r>
            <a:endParaRPr lang="es-MX" altLang="es-MX" sz="20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 eaLnBrk="1" hangingPunct="1"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s-MX" altLang="es-MX" sz="20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Las acciones correctivas son un complemento  necesario para las actividades de control, con el  fin de alcanzar los objetivos institucionales.</a:t>
            </a:r>
            <a:endParaRPr lang="es-MX" altLang="es-MX" sz="20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0" y="1696402"/>
            <a:ext cx="6035516" cy="40236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1769E7-9CDE-4DA5-8855-808A3A4837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390BDF-F589-4338-9465-614021DB3AC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7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891512" y="448520"/>
            <a:ext cx="6461760" cy="773747"/>
          </a:xfrm>
          <a:solidFill>
            <a:srgbClr val="002060"/>
          </a:solidFill>
        </p:spPr>
        <p:txBody>
          <a:bodyPr tIns="214261">
            <a:normAutofit fontScale="90000"/>
          </a:bodyPr>
          <a:lstStyle/>
          <a:p>
            <a:pPr marL="2116138" indent="-1939925" eaLnBrk="1" hangingPunct="1">
              <a:spcBef>
                <a:spcPts val="100"/>
              </a:spcBef>
            </a:pP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ESTE COMPONENTE ESTÁ ASOCIADO </a:t>
            </a:r>
            <a:b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s-MX" altLang="es-MX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 LOS 2  PRINCIPIOS, QUE SON:</a:t>
            </a:r>
          </a:p>
        </p:txBody>
      </p:sp>
      <p:sp>
        <p:nvSpPr>
          <p:cNvPr id="11" name="object 3"/>
          <p:cNvSpPr txBox="1"/>
          <p:nvPr/>
        </p:nvSpPr>
        <p:spPr>
          <a:xfrm>
            <a:off x="5598160" y="1424305"/>
            <a:ext cx="6461760" cy="4080604"/>
          </a:xfrm>
          <a:prstGeom prst="rect">
            <a:avLst/>
          </a:prstGeom>
        </p:spPr>
        <p:txBody>
          <a:bodyPr wrap="square" lIns="0" tIns="381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MX" altLang="es-MX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1. Realizar Actividades de Supervisión.</a:t>
            </a:r>
          </a:p>
          <a:p>
            <a:pPr eaLnBrk="1" hangingPunct="1">
              <a:spcBef>
                <a:spcPts val="175"/>
              </a:spcBef>
              <a:buFontTx/>
              <a:buChar char="•"/>
            </a:pPr>
            <a:r>
              <a:rPr lang="es-MX" altLang="es-MX" sz="2400" b="1" dirty="0">
                <a:cs typeface="Calibri" panose="020F0502020204030204" pitchFamily="34" charset="0"/>
              </a:rPr>
              <a:t>Establecimiento de Bases de Referencia</a:t>
            </a:r>
          </a:p>
          <a:p>
            <a:pPr eaLnBrk="1" hangingPunct="1">
              <a:spcBef>
                <a:spcPts val="238"/>
              </a:spcBef>
              <a:buFontTx/>
              <a:buChar char="•"/>
            </a:pPr>
            <a:r>
              <a:rPr lang="es-MX" altLang="es-MX" sz="2400" b="1" dirty="0">
                <a:cs typeface="Calibri" panose="020F0502020204030204" pitchFamily="34" charset="0"/>
              </a:rPr>
              <a:t>Supervisión del Control	Interno</a:t>
            </a:r>
          </a:p>
          <a:p>
            <a:pPr eaLnBrk="1" hangingPunct="1">
              <a:spcBef>
                <a:spcPts val="250"/>
              </a:spcBef>
              <a:buFontTx/>
              <a:buChar char="•"/>
            </a:pPr>
            <a:r>
              <a:rPr lang="es-MX" altLang="es-MX" sz="2400" b="1" dirty="0">
                <a:cs typeface="Calibri" panose="020F0502020204030204" pitchFamily="34" charset="0"/>
              </a:rPr>
              <a:t>Evaluación de Resultados</a:t>
            </a:r>
          </a:p>
          <a:p>
            <a:pPr eaLnBrk="1" hangingPunct="1"/>
            <a:endParaRPr lang="es-MX" alt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588"/>
              </a:lnSpc>
              <a:spcBef>
                <a:spcPts val="1538"/>
              </a:spcBef>
              <a:buFont typeface="Arial" panose="020B0604020202020204" pitchFamily="34" charset="0"/>
              <a:buChar char="•"/>
            </a:pPr>
            <a:r>
              <a:rPr lang="es-MX" altLang="es-MX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	Evaluar	los	Problemas	y	Corregir	las Deficiencias.</a:t>
            </a:r>
          </a:p>
          <a:p>
            <a:pPr eaLnBrk="1" hangingPunct="1">
              <a:spcBef>
                <a:spcPts val="138"/>
              </a:spcBef>
              <a:buFontTx/>
              <a:buChar char="•"/>
            </a:pPr>
            <a:r>
              <a:rPr lang="es-MX" altLang="es-MX" sz="2400" b="1" dirty="0">
                <a:cs typeface="Calibri" panose="020F0502020204030204" pitchFamily="34" charset="0"/>
              </a:rPr>
              <a:t>Informe sobre Problemas</a:t>
            </a:r>
          </a:p>
          <a:p>
            <a:pPr eaLnBrk="1" hangingPunct="1">
              <a:spcBef>
                <a:spcPts val="250"/>
              </a:spcBef>
              <a:buFontTx/>
              <a:buChar char="•"/>
            </a:pPr>
            <a:r>
              <a:rPr lang="es-MX" altLang="es-MX" sz="2400" b="1" dirty="0">
                <a:cs typeface="Calibri" panose="020F0502020204030204" pitchFamily="34" charset="0"/>
              </a:rPr>
              <a:t>Evaluación de Problemas</a:t>
            </a:r>
          </a:p>
          <a:p>
            <a:pPr eaLnBrk="1" hangingPunct="1">
              <a:spcBef>
                <a:spcPts val="238"/>
              </a:spcBef>
              <a:buFontTx/>
              <a:buChar char="•"/>
            </a:pPr>
            <a:r>
              <a:rPr lang="es-MX" altLang="es-MX" sz="2400" b="1" dirty="0">
                <a:cs typeface="Calibri" panose="020F0502020204030204" pitchFamily="34" charset="0"/>
              </a:rPr>
              <a:t>Acciones Correctivas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" y="1699354"/>
            <a:ext cx="4890770" cy="42443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D5365D3-5C75-4367-864B-BB90C2D1C1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DFC43F-32AF-4815-9817-6AD26FA6F14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3129280" y="399653"/>
            <a:ext cx="5785485" cy="1131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2" name="object 5"/>
          <p:cNvSpPr>
            <a:spLocks noChangeArrowheads="1"/>
          </p:cNvSpPr>
          <p:nvPr/>
        </p:nvSpPr>
        <p:spPr bwMode="auto">
          <a:xfrm>
            <a:off x="268128" y="1313258"/>
            <a:ext cx="6113463" cy="297957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3" name="object 6"/>
          <p:cNvSpPr>
            <a:spLocks noChangeArrowheads="1"/>
          </p:cNvSpPr>
          <p:nvPr/>
        </p:nvSpPr>
        <p:spPr bwMode="auto">
          <a:xfrm>
            <a:off x="254000" y="3466783"/>
            <a:ext cx="5750560" cy="339121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3324860" y="622299"/>
            <a:ext cx="5359400" cy="4683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FFFFFF"/>
                </a:solidFill>
              </a:rPr>
              <a:t>Evaluación </a:t>
            </a:r>
            <a:r>
              <a:rPr sz="2400" b="1" dirty="0">
                <a:solidFill>
                  <a:srgbClr val="FFFFFF"/>
                </a:solidFill>
              </a:rPr>
              <a:t>del Control</a:t>
            </a:r>
            <a:r>
              <a:rPr sz="2400" b="1" spc="-114" dirty="0">
                <a:solidFill>
                  <a:srgbClr val="FFFFFF"/>
                </a:solidFill>
              </a:rPr>
              <a:t> </a:t>
            </a:r>
            <a:r>
              <a:rPr sz="2400" b="1" spc="-5" dirty="0">
                <a:solidFill>
                  <a:srgbClr val="FFFFFF"/>
                </a:solidFill>
              </a:rPr>
              <a:t>Interno</a:t>
            </a:r>
            <a:endParaRPr sz="2400" b="1" dirty="0"/>
          </a:p>
        </p:txBody>
      </p:sp>
      <p:sp>
        <p:nvSpPr>
          <p:cNvPr id="16" name="object 8"/>
          <p:cNvSpPr txBox="1"/>
          <p:nvPr/>
        </p:nvSpPr>
        <p:spPr>
          <a:xfrm>
            <a:off x="712629" y="1558925"/>
            <a:ext cx="4448175" cy="4035079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>
            <a:lvl1pPr marL="46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es-MX" altLang="es-MX" sz="28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Objetivo</a:t>
            </a:r>
            <a:r>
              <a:rPr lang="es-MX" altLang="es-MX" sz="20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: evaluar si el Control Interno es apropiado</a:t>
            </a:r>
            <a:endParaRPr lang="es-MX" altLang="es-MX" sz="20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eaLnBrk="1" hangingPunct="1">
              <a:spcBef>
                <a:spcPts val="1613"/>
              </a:spcBef>
            </a:pPr>
            <a:r>
              <a:rPr lang="es-MX" altLang="es-MX" b="1" dirty="0">
                <a:solidFill>
                  <a:srgbClr val="FFFFFF"/>
                </a:solidFill>
                <a:cs typeface="Calibri" panose="020F0502020204030204" pitchFamily="34" charset="0"/>
              </a:rPr>
              <a:t>1.- El Diseño</a:t>
            </a:r>
            <a:endParaRPr lang="es-MX" altLang="es-MX" dirty="0">
              <a:cs typeface="Calibri" panose="020F0502020204030204" pitchFamily="34" charset="0"/>
            </a:endParaRPr>
          </a:p>
          <a:p>
            <a:pPr eaLnBrk="1" hangingPunct="1"/>
            <a:r>
              <a:rPr lang="es-MX" altLang="es-MX" b="1" dirty="0">
                <a:solidFill>
                  <a:srgbClr val="FFFFFF"/>
                </a:solidFill>
                <a:cs typeface="Calibri" panose="020F0502020204030204" pitchFamily="34" charset="0"/>
              </a:rPr>
              <a:t>2.- Eficacia operativa</a:t>
            </a:r>
          </a:p>
          <a:p>
            <a:pPr eaLnBrk="1" hangingPunct="1"/>
            <a:endParaRPr lang="es-MX" altLang="es-MX" b="1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eaLnBrk="1" hangingPunct="1"/>
            <a:endParaRPr lang="es-MX" altLang="es-MX" dirty="0"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150"/>
              </a:spcBef>
            </a:pPr>
            <a:endParaRPr lang="es-MX" altLang="es-MX" b="1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150"/>
              </a:spcBef>
            </a:pPr>
            <a:r>
              <a:rPr lang="es-MX" altLang="es-MX" b="1" dirty="0">
                <a:solidFill>
                  <a:srgbClr val="FFFFFF"/>
                </a:solidFill>
                <a:cs typeface="Calibri" panose="020F0502020204030204" pitchFamily="34" charset="0"/>
              </a:rPr>
              <a:t>Se debe ejercer con sumo cuidado y diligencia profesional, y sobre la base de  conocimientos, competencias y aptitudes técnicas y profesionales adecuadas y  suficientes.</a:t>
            </a:r>
            <a:endParaRPr lang="es-MX" altLang="es-MX" dirty="0"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60" y="1613694"/>
            <a:ext cx="5488475" cy="411448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13A78EB-FE38-4041-A6B7-0C8A2B6AF65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4CB902-A2E4-47CC-A0D8-1F571155E81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360" y="511800"/>
            <a:ext cx="11074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Los valores son ideas que comparten y aceptan los integrantes de un sistema cultural y que influyen en su comportamiento. Se refieren a pautas deseables de conducta individual y colectiva, y proporcionan los parámetros que determinan qué conductas son apropiadas. Estos se integran por un conjunto de creencias sobre lo justo y lo injusto, sobre lo bueno y lo malo, </a:t>
            </a:r>
            <a:r>
              <a:rPr lang="es-MX" sz="3200" b="1" dirty="0">
                <a:solidFill>
                  <a:schemeClr val="tx1">
                    <a:lumMod val="85000"/>
                  </a:schemeClr>
                </a:solidFill>
              </a:rPr>
              <a:t>estos constituyen la base de las actitudes y las conductas externas de los hombres</a:t>
            </a:r>
            <a:r>
              <a:rPr lang="es-MX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; son los cimientos de una educación encaminada a lograr un desarrollo humano integral, que busca formar al individuo de manera correcta.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88774" y="4740008"/>
            <a:ext cx="5369068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CONTRALORIA INTERNA MUNICIPAL </a:t>
            </a:r>
          </a:p>
          <a:p>
            <a:pPr algn="ctr"/>
            <a:r>
              <a:rPr lang="es-MX" sz="2400" b="1" dirty="0"/>
              <a:t>ADMINISTRACION 2019-2021</a:t>
            </a:r>
          </a:p>
          <a:p>
            <a:pPr algn="ctr"/>
            <a:r>
              <a:rPr lang="es-MX" sz="2400" b="1" dirty="0"/>
              <a:t>MUNICIPIO DE NEZAHUALCOYOTL</a:t>
            </a:r>
          </a:p>
          <a:p>
            <a:pPr algn="ctr"/>
            <a:r>
              <a:rPr lang="es-MX" sz="2400" b="1" dirty="0"/>
              <a:t>OCTUBRE 2020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2E553B-6CF8-460F-ABD8-E0C90DA04E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5" y="4290718"/>
            <a:ext cx="11074400" cy="21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13" y="1214910"/>
            <a:ext cx="8650974" cy="52003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7D1C01-AE18-4C57-A3D4-8377E850EFD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4F9909-2C2F-4F45-B2C9-9A5F92B5FD6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818" y="919924"/>
            <a:ext cx="3084843" cy="5425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61" y="1586937"/>
            <a:ext cx="7699915" cy="11461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861" y="2940275"/>
            <a:ext cx="2696539" cy="13076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162" y="4496736"/>
            <a:ext cx="7699915" cy="18472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956A4BE-5BFE-4636-9052-30F8D3CF31B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CF202B-94E7-4333-A4FB-F78889CA3B9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9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38" y="555695"/>
            <a:ext cx="8579134" cy="1316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46" y="1614201"/>
            <a:ext cx="2962913" cy="5194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074" y="1614201"/>
            <a:ext cx="2895851" cy="52552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067" y="3900399"/>
            <a:ext cx="810838" cy="6218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7D92A5-AF42-4449-9DD3-E54A9C8E050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9C2C97-1F6C-4F9B-A860-0CD551700A3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0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05" y="2569390"/>
            <a:ext cx="8833870" cy="33652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14" y="1947544"/>
            <a:ext cx="6822015" cy="6218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714" y="1979966"/>
            <a:ext cx="8620491" cy="37676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C7B545B-186D-4E25-AD0C-2927BB1AB2E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9A224E-4451-4225-AFAC-A05FD2494BA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4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790" y="506957"/>
            <a:ext cx="4285859" cy="621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96" y="1337890"/>
            <a:ext cx="7925487" cy="6218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027" y="2168823"/>
            <a:ext cx="9625946" cy="42886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769A38-98AB-4F36-B24D-72E3A2319B90}"/>
              </a:ext>
            </a:extLst>
          </p:cNvPr>
          <p:cNvSpPr/>
          <p:nvPr/>
        </p:nvSpPr>
        <p:spPr>
          <a:xfrm>
            <a:off x="1310296" y="4053840"/>
            <a:ext cx="7010744" cy="245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 Municipal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toda su estructura organizacional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sus órganos descentralizados </a:t>
            </a:r>
          </a:p>
          <a:p>
            <a:pPr algn="just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AA8D373-3243-46A6-A7A7-F5A8C1BED564}"/>
              </a:ext>
            </a:extLst>
          </p:cNvPr>
          <p:cNvSpPr/>
          <p:nvPr/>
        </p:nvSpPr>
        <p:spPr>
          <a:xfrm>
            <a:off x="8493760" y="2790669"/>
            <a:ext cx="2442482" cy="21978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Todos en su conjunto como un solo ente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85B737-F28C-43EA-BAD3-B01B265D6D4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D78A337-01FA-4183-A2A2-1B301CD17B2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10" y="964583"/>
            <a:ext cx="4454323" cy="925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920" y="1735871"/>
            <a:ext cx="8680883" cy="37603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410" y="1045319"/>
            <a:ext cx="8297375" cy="419322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6EF16B-3D97-4073-AB41-CBB1F1E8AF8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98AEF1-33A2-4BB9-B747-5564D6391BF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7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58" y="-159877"/>
            <a:ext cx="8415429" cy="17492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65" y="1248205"/>
            <a:ext cx="8760711" cy="12985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348" y="3762360"/>
            <a:ext cx="3322608" cy="12436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348" y="2407996"/>
            <a:ext cx="8699746" cy="12863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788" y="2380275"/>
            <a:ext cx="1835055" cy="9388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723" y="3755904"/>
            <a:ext cx="1609483" cy="5669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163" y="4134464"/>
            <a:ext cx="6358315" cy="7753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7050" y="3782527"/>
            <a:ext cx="5902543" cy="9388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019" y="5134302"/>
            <a:ext cx="3328704" cy="8779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0923" y="4939141"/>
            <a:ext cx="5919729" cy="226181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368C1CE-BB95-40EC-8078-B2878C316CD8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7"/>
          <a:stretch/>
        </p:blipFill>
        <p:spPr>
          <a:xfrm>
            <a:off x="0" y="0"/>
            <a:ext cx="1760958" cy="15189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01A7AA-DF4D-48B7-8DBB-0691766D4208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/>
          <a:stretch/>
        </p:blipFill>
        <p:spPr>
          <a:xfrm>
            <a:off x="10597619" y="16657"/>
            <a:ext cx="1567383" cy="15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34552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559</TotalTime>
  <Words>1031</Words>
  <Application>Microsoft Office PowerPoint</Application>
  <PresentationFormat>Panorámica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Times New Roman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1.- AMBIENTE DE CONTROL</vt:lpstr>
      <vt:lpstr>ESTE COMPONENTE ESTÁ ASOCIADO CON 5 PRINCIPIOS,     LOS  CUALES SON:</vt:lpstr>
      <vt:lpstr>Presentación de PowerPoint</vt:lpstr>
      <vt:lpstr>Presentación de PowerPoint</vt:lpstr>
      <vt:lpstr>2. ADMINISTRACIÓN DE RIESGOS</vt:lpstr>
      <vt:lpstr>Presentación de PowerPoint</vt:lpstr>
      <vt:lpstr>Presentación de PowerPoint</vt:lpstr>
      <vt:lpstr>3. ACTIVIDADES DE CONTROL</vt:lpstr>
      <vt:lpstr>Presentación de PowerPoint</vt:lpstr>
      <vt:lpstr>4. información y comunicación</vt:lpstr>
      <vt:lpstr>1. Utilizar Información de Calidad.</vt:lpstr>
      <vt:lpstr>5. SUPERVISIÓN</vt:lpstr>
      <vt:lpstr>ESTE COMPONENTE ESTÁ ASOCIADO  CON LOS 2  PRINCIPIOS, QUE SON:</vt:lpstr>
      <vt:lpstr>Evaluación del Control Interno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</dc:creator>
  <cp:lastModifiedBy>Mr. Caffeina Barrios</cp:lastModifiedBy>
  <cp:revision>31</cp:revision>
  <dcterms:created xsi:type="dcterms:W3CDTF">2020-09-22T19:21:03Z</dcterms:created>
  <dcterms:modified xsi:type="dcterms:W3CDTF">2020-10-27T22:41:05Z</dcterms:modified>
</cp:coreProperties>
</file>